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Lato" charset="1" panose="020F0502020204030203"/>
      <p:regular r:id="rId18"/>
    </p:embeddedFont>
    <p:embeddedFont>
      <p:font typeface="Lato Bold" charset="1" panose="020F0502020204030203"/>
      <p:regular r:id="rId19"/>
    </p:embeddedFont>
    <p:embeddedFont>
      <p:font typeface="Lato Italics" charset="1" panose="020F0502020204030203"/>
      <p:regular r:id="rId20"/>
    </p:embeddedFont>
    <p:embeddedFont>
      <p:font typeface="Lato Bold Italics" charset="1" panose="020F0502020204030203"/>
      <p:regular r:id="rId21"/>
    </p:embeddedFont>
    <p:embeddedFont>
      <p:font typeface="Poppins ExtraBold" charset="1" panose="00000900000000000000"/>
      <p:regular r:id="rId22"/>
    </p:embeddedFont>
    <p:embeddedFont>
      <p:font typeface="Poppins ExtraBold Bold" charset="1" panose="00000A00000000000000"/>
      <p:regular r:id="rId23"/>
    </p:embeddedFont>
    <p:embeddedFont>
      <p:font typeface="Poppins ExtraBold Italics" charset="1" panose="00000900000000000000"/>
      <p:regular r:id="rId24"/>
    </p:embeddedFont>
    <p:embeddedFont>
      <p:font typeface="Poppins ExtraBold Bold Italics" charset="1" panose="00000A00000000000000"/>
      <p:regular r:id="rId25"/>
    </p:embeddedFont>
    <p:embeddedFont>
      <p:font typeface="Poppins" charset="1" panose="00000500000000000000"/>
      <p:regular r:id="rId26"/>
    </p:embeddedFont>
    <p:embeddedFont>
      <p:font typeface="Poppins Bold" charset="1" panose="00000800000000000000"/>
      <p:regular r:id="rId27"/>
    </p:embeddedFont>
    <p:embeddedFont>
      <p:font typeface="Poppins Italics" charset="1" panose="00000500000000000000"/>
      <p:regular r:id="rId28"/>
    </p:embeddedFont>
    <p:embeddedFont>
      <p:font typeface="Poppins Bold Italics" charset="1" panose="000008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99815" y="1028700"/>
            <a:ext cx="766692" cy="63983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004259" y="3676650"/>
            <a:ext cx="12616379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</a:pPr>
            <a:r>
              <a:rPr lang="en-US" sz="9999" spc="999">
                <a:solidFill>
                  <a:srgbClr val="5271FF"/>
                </a:solidFill>
                <a:latin typeface="Poppins ExtraBold Bold"/>
              </a:rPr>
              <a:t>ADIENCESOUND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04259" y="5003751"/>
            <a:ext cx="12616379" cy="88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1"/>
              </a:lnSpc>
            </a:pPr>
            <a:r>
              <a:rPr lang="en-US" sz="6001" spc="300">
                <a:solidFill>
                  <a:srgbClr val="2B4A9D"/>
                </a:solidFill>
                <a:latin typeface="Poppins ExtraBold Bold"/>
              </a:rPr>
              <a:t>RECOMMENDATION SYSTEM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4837" y="7260387"/>
            <a:ext cx="126163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PREPARED BY: CLIFTON LEE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11407" y="1000125"/>
            <a:ext cx="6447481" cy="68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320"/>
              </a:lnSpc>
            </a:pPr>
            <a:r>
              <a:rPr lang="en-US" sz="3800" spc="380">
                <a:solidFill>
                  <a:srgbClr val="000000"/>
                </a:solidFill>
                <a:latin typeface="Poppins Bold"/>
              </a:rPr>
              <a:t>CAPSTONE PROJECT 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134433" y="1004889"/>
            <a:ext cx="12993464" cy="2102579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986102" y="1819482"/>
            <a:ext cx="9044557" cy="761627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428018" y="3153407"/>
            <a:ext cx="8926205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spc="200">
                <a:solidFill>
                  <a:srgbClr val="000000"/>
                </a:solidFill>
                <a:latin typeface="Lato"/>
              </a:rPr>
              <a:t>EIGENFACES, FISHER FACES &amp; CNNs. </a:t>
            </a:r>
          </a:p>
          <a:p>
            <a:pPr>
              <a:lnSpc>
                <a:spcPts val="2500"/>
              </a:lnSpc>
            </a:pPr>
            <a:r>
              <a:rPr lang="en-US" sz="2000" spc="200">
                <a:solidFill>
                  <a:srgbClr val="000000"/>
                </a:solidFill>
                <a:latin typeface="Lato"/>
              </a:rPr>
              <a:t>Result: CNNs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28018" y="2658206"/>
            <a:ext cx="892620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250">
                <a:solidFill>
                  <a:srgbClr val="2B4A9D"/>
                </a:solidFill>
                <a:latin typeface="Lato Bold"/>
              </a:rPr>
              <a:t>UNSTRUCTURED DATA ALGORITHMS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2168" y="2648681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2168" y="5103842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2168" y="7559003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5133" y="538679"/>
            <a:ext cx="7020782" cy="175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15"/>
              </a:lnSpc>
            </a:pPr>
            <a:r>
              <a:rPr lang="en-US" sz="6300" spc="315">
                <a:solidFill>
                  <a:srgbClr val="FFFFFF"/>
                </a:solidFill>
                <a:latin typeface="Poppins ExtraBold"/>
              </a:rPr>
              <a:t>MODELS &amp; RESULTS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28018" y="5608567"/>
            <a:ext cx="8926205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spc="200">
                <a:solidFill>
                  <a:srgbClr val="000000"/>
                </a:solidFill>
                <a:latin typeface="Lato"/>
              </a:rPr>
              <a:t>KNN, DECISION TREES, LOGISTICS REGRESSION.</a:t>
            </a:r>
          </a:p>
          <a:p>
            <a:pPr>
              <a:lnSpc>
                <a:spcPts val="2500"/>
              </a:lnSpc>
            </a:pPr>
            <a:r>
              <a:rPr lang="en-US" sz="2000" spc="200">
                <a:solidFill>
                  <a:srgbClr val="000000"/>
                </a:solidFill>
                <a:latin typeface="Lato"/>
              </a:rPr>
              <a:t>Result: DECISION TREES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28018" y="5086350"/>
            <a:ext cx="892620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250">
                <a:solidFill>
                  <a:srgbClr val="2B4A9D"/>
                </a:solidFill>
                <a:latin typeface="Lato Bold"/>
              </a:rPr>
              <a:t>STRUCTURED DATA ALGORITHMS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28018" y="7399033"/>
            <a:ext cx="7020782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250">
                <a:solidFill>
                  <a:srgbClr val="2B4A9D"/>
                </a:solidFill>
                <a:latin typeface="Lato Bold"/>
              </a:rPr>
              <a:t>MODEL-BASED COLLABORATIVE FILTERING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79579" y="987979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40630" y="2662961"/>
            <a:ext cx="8423161" cy="5962237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763791" y="3411486"/>
            <a:ext cx="6569112" cy="2933185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613709" y="1036914"/>
            <a:ext cx="8300163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ExtraBold Bold"/>
              </a:rPr>
              <a:t>EVALUATION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39964" y="1008339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39720" y="3398355"/>
            <a:ext cx="5838001" cy="349029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610784" y="4133959"/>
            <a:ext cx="9178376" cy="2623486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096176" y="1057275"/>
            <a:ext cx="9256001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ExtraBold Bold"/>
              </a:rPr>
              <a:t>DEPLOYMENT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62046" y="987979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587469" y="3098656"/>
            <a:ext cx="7317577" cy="7317577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004269" y="1057275"/>
            <a:ext cx="848397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ExtraBold Bold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3001" y="-1128319"/>
            <a:ext cx="5770168" cy="577016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2961" r="846" b="2961"/>
          <a:stretch>
            <a:fillRect/>
          </a:stretch>
        </p:blipFill>
        <p:spPr>
          <a:xfrm flipH="false" flipV="false" rot="0">
            <a:off x="11320271" y="873040"/>
            <a:ext cx="2153771" cy="854091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36210" y="1775815"/>
            <a:ext cx="8183276" cy="169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ExtraBold"/>
              </a:rPr>
              <a:t>PRESENTER'S 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0448" y="5076825"/>
            <a:ext cx="967345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B4A9D"/>
                </a:solidFill>
                <a:latin typeface="Open Sans Light"/>
              </a:rPr>
              <a:t>Microsoft Certified Data Professional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B4A9D"/>
                </a:solidFill>
                <a:latin typeface="Open Sans Light"/>
              </a:rPr>
              <a:t>Over 5 years of experience in the field of Data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B4A9D"/>
                </a:solidFill>
                <a:latin typeface="Open Sans Light"/>
              </a:rPr>
              <a:t>Candidate for UWI's MSc Applied Data Science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0774" y="7706023"/>
            <a:ext cx="4811406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BUSINESS CASE</a:t>
            </a:r>
          </a:p>
          <a:p>
            <a:pPr marL="1295406" indent="-431802" lvl="2">
              <a:lnSpc>
                <a:spcPts val="4200"/>
              </a:lnSpc>
              <a:buFont typeface="Arial"/>
              <a:buChar char="⚬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PROBLEM</a:t>
            </a:r>
          </a:p>
          <a:p>
            <a:pPr marL="1295406" indent="-431802" lvl="2">
              <a:lnSpc>
                <a:spcPts val="4200"/>
              </a:lnSpc>
              <a:buFont typeface="Arial"/>
              <a:buChar char="⚬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OBJECTIVES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6350625"/>
            <a:chOff x="0" y="0"/>
            <a:chExt cx="6671512" cy="231672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671512" cy="2316725"/>
            </a:xfrm>
            <a:custGeom>
              <a:avLst/>
              <a:gdLst/>
              <a:ahLst/>
              <a:cxnLst/>
              <a:rect r="r" b="b" t="t" l="l"/>
              <a:pathLst>
                <a:path h="2316725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316725"/>
                  </a:lnTo>
                  <a:lnTo>
                    <a:pt x="0" y="2316725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730811" y="1028700"/>
            <a:ext cx="12914950" cy="4414812"/>
            <a:chOff x="0" y="0"/>
            <a:chExt cx="17219933" cy="588641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3472" r="0" b="3472"/>
            <a:stretch>
              <a:fillRect/>
            </a:stretch>
          </p:blipFill>
          <p:spPr>
            <a:xfrm>
              <a:off x="0" y="0"/>
              <a:ext cx="17219933" cy="5886417"/>
            </a:xfrm>
            <a:prstGeom prst="rect">
              <a:avLst/>
            </a:prstGeom>
          </p:spPr>
        </p:pic>
      </p:grpSp>
      <p:sp>
        <p:nvSpPr>
          <p:cNvPr name="AutoShape 7" id="7"/>
          <p:cNvSpPr/>
          <p:nvPr/>
        </p:nvSpPr>
        <p:spPr>
          <a:xfrm rot="-5400000">
            <a:off x="4391954" y="8529786"/>
            <a:ext cx="2209027" cy="0"/>
          </a:xfrm>
          <a:prstGeom prst="line">
            <a:avLst/>
          </a:prstGeom>
          <a:ln cap="flat" w="952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5400000">
            <a:off x="5080304" y="8520261"/>
            <a:ext cx="832326" cy="0"/>
          </a:xfrm>
          <a:prstGeom prst="line">
            <a:avLst/>
          </a:prstGeom>
          <a:ln cap="flat" w="2857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5400000">
            <a:off x="10945153" y="8529786"/>
            <a:ext cx="2209027" cy="0"/>
          </a:xfrm>
          <a:prstGeom prst="line">
            <a:avLst/>
          </a:prstGeom>
          <a:ln cap="flat" w="952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5400000">
            <a:off x="11633504" y="8520261"/>
            <a:ext cx="832326" cy="0"/>
          </a:xfrm>
          <a:prstGeom prst="line">
            <a:avLst/>
          </a:prstGeom>
          <a:ln cap="flat" w="2857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6278760" y="7706023"/>
            <a:ext cx="5386175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CRISP DM </a:t>
            </a:r>
          </a:p>
          <a:p>
            <a:pPr marL="1295406" indent="-431802" lvl="2">
              <a:lnSpc>
                <a:spcPts val="4200"/>
              </a:lnSpc>
              <a:buFont typeface="Arial"/>
              <a:buChar char="⚬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STAGES</a:t>
            </a:r>
          </a:p>
          <a:p>
            <a:pPr marL="1295406" indent="-431802" lvl="2">
              <a:lnSpc>
                <a:spcPts val="4200"/>
              </a:lnSpc>
              <a:buFont typeface="Arial"/>
              <a:buChar char="⚬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APPROACH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336516" y="7706023"/>
            <a:ext cx="4811406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Q &amp; A </a:t>
            </a:r>
          </a:p>
          <a:p>
            <a:pPr marL="1295406" indent="-431802" lvl="2">
              <a:lnSpc>
                <a:spcPts val="4200"/>
              </a:lnSpc>
              <a:buFont typeface="Arial"/>
              <a:buChar char="⚬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QUESTIONS</a:t>
            </a:r>
          </a:p>
          <a:p>
            <a:pPr marL="1295406" indent="-431802" lvl="2">
              <a:lnSpc>
                <a:spcPts val="4200"/>
              </a:lnSpc>
              <a:buFont typeface="Arial"/>
              <a:buChar char="⚬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ANSWERS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043030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24795" y="1008636"/>
            <a:ext cx="15238409" cy="1028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sz="7000" spc="350">
                <a:solidFill>
                  <a:srgbClr val="2B4A9D"/>
                </a:solidFill>
                <a:latin typeface="Poppins ExtraBold"/>
              </a:rPr>
              <a:t>BUSINESS CASE / DOMAIN</a:t>
            </a:r>
          </a:p>
        </p:txBody>
      </p:sp>
      <p:grpSp>
        <p:nvGrpSpPr>
          <p:cNvPr name="Group 9" id="9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24795" y="2626752"/>
            <a:ext cx="15238409" cy="73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000" spc="250">
                <a:solidFill>
                  <a:srgbClr val="2B4A9D"/>
                </a:solidFill>
                <a:latin typeface="Poppins ExtraBold"/>
              </a:rPr>
              <a:t>BACKGROUND &amp; CASE PROBLEM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902811" y="2763611"/>
            <a:ext cx="5375539" cy="718824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1210" b="0"/>
          <a:stretch>
            <a:fillRect/>
          </a:stretch>
        </p:blipFill>
        <p:spPr>
          <a:xfrm flipH="false" flipV="false" rot="0">
            <a:off x="240443" y="5144309"/>
            <a:ext cx="11643318" cy="24268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073613" y="4443261"/>
            <a:ext cx="10140774" cy="435208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5" id="5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24795" y="1008636"/>
            <a:ext cx="15238409" cy="1028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sz="7000" spc="350">
                <a:solidFill>
                  <a:srgbClr val="2B4A9D"/>
                </a:solidFill>
                <a:latin typeface="Poppins ExtraBold"/>
              </a:rPr>
              <a:t>BUSINESS CASE / DOMAIN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24795" y="2626752"/>
            <a:ext cx="15238409" cy="73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000" spc="250">
                <a:solidFill>
                  <a:srgbClr val="2B4A9D"/>
                </a:solidFill>
                <a:latin typeface="Poppins ExtraBold"/>
              </a:rPr>
              <a:t>DATA MINING CHALLENGES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524795" y="1008636"/>
            <a:ext cx="15238409" cy="1028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sz="7000" spc="350">
                <a:solidFill>
                  <a:srgbClr val="2B4A9D"/>
                </a:solidFill>
                <a:latin typeface="Poppins ExtraBold"/>
              </a:rPr>
              <a:t>BUSINESS CASE / DOMAIN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836753" y="4091486"/>
            <a:ext cx="4821828" cy="482182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24795" y="2626752"/>
            <a:ext cx="15238409" cy="73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000" spc="250">
                <a:solidFill>
                  <a:srgbClr val="2B4A9D"/>
                </a:solidFill>
                <a:latin typeface="Poppins ExtraBold"/>
              </a:rPr>
              <a:t>OBJECTIVES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6673" y="5057775"/>
            <a:ext cx="9318047" cy="2803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Highlight a traveler's problem</a:t>
            </a:r>
          </a:p>
          <a:p>
            <a:pPr algn="ctr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Provide a Business Solution</a:t>
            </a:r>
          </a:p>
          <a:p>
            <a:pPr algn="ctr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Acknowledge some Asia's outstanding artist  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98566" y="5914116"/>
            <a:ext cx="5098401" cy="408338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777121" y="7097748"/>
            <a:ext cx="5785001" cy="85806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480498" y="1076853"/>
            <a:ext cx="1532700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CRISP-DM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65097" y="2975610"/>
            <a:ext cx="1347289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0"/>
              </a:lnSpc>
            </a:pPr>
            <a:r>
              <a:rPr lang="en-US" sz="6600" spc="330">
                <a:solidFill>
                  <a:srgbClr val="2B4A9D"/>
                </a:solidFill>
                <a:latin typeface="Poppins ExtraBold Bold"/>
              </a:rPr>
              <a:t>DATA UNDERSTANDING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4705031"/>
            <a:ext cx="9401543" cy="87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564" spc="256">
                <a:solidFill>
                  <a:srgbClr val="2B4A9D"/>
                </a:solidFill>
                <a:latin typeface="Lato"/>
              </a:rPr>
              <a:t>- ADIENCE DATASET (26580 IMAGES, 2284 PARTICIPANTS)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40503" y="4737601"/>
            <a:ext cx="8058239" cy="430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564" spc="256">
                <a:solidFill>
                  <a:srgbClr val="2B4A9D"/>
                </a:solidFill>
                <a:latin typeface="Lato"/>
              </a:rPr>
              <a:t>- KKBOX DATASET (7.8 MILLION RECORDS)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3139" t="0" r="3139" b="0"/>
          <a:stretch>
            <a:fillRect/>
          </a:stretch>
        </p:blipFill>
        <p:spPr>
          <a:xfrm flipH="false" flipV="false" rot="0">
            <a:off x="9075834" y="4752314"/>
            <a:ext cx="8918382" cy="439052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80498" y="4752314"/>
            <a:ext cx="4870268" cy="5194208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480498" y="1076853"/>
            <a:ext cx="1532700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CRISP-DM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07436" y="3229716"/>
            <a:ext cx="8473128" cy="86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5"/>
              </a:lnSpc>
            </a:pPr>
            <a:r>
              <a:rPr lang="en-US" sz="5900" spc="295">
                <a:solidFill>
                  <a:srgbClr val="2B4A9D"/>
                </a:solidFill>
                <a:latin typeface="Poppins ExtraBold"/>
              </a:rPr>
              <a:t>DATA PREPARATION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226" t="2204" r="0" b="421"/>
          <a:stretch>
            <a:fillRect/>
          </a:stretch>
        </p:blipFill>
        <p:spPr>
          <a:xfrm flipH="false" flipV="false" rot="0">
            <a:off x="4338463" y="1028700"/>
            <a:ext cx="9611074" cy="40784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152" t="187" r="0" b="5509"/>
          <a:stretch>
            <a:fillRect/>
          </a:stretch>
        </p:blipFill>
        <p:spPr>
          <a:xfrm flipH="false" flipV="false" rot="0">
            <a:off x="5807472" y="5143500"/>
            <a:ext cx="6673056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18517" y="3067916"/>
            <a:ext cx="3467309" cy="9491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18517" y="6859850"/>
            <a:ext cx="3467309" cy="9491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DAFJp6J4Kzo</dc:identifier>
  <dcterms:modified xsi:type="dcterms:W3CDTF">2011-08-01T06:04:30Z</dcterms:modified>
  <cp:revision>1</cp:revision>
  <dc:title>ADIENCESOUND Business Proposal Presentation</dc:title>
</cp:coreProperties>
</file>